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60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主题样式 2 - 强调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浅色样式 2 - 强调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990927"/>
              </p:ext>
            </p:extLst>
          </p:nvPr>
        </p:nvGraphicFramePr>
        <p:xfrm>
          <a:off x="269267" y="1268760"/>
          <a:ext cx="8784977" cy="144523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25910"/>
                <a:gridCol w="741787"/>
                <a:gridCol w="503467"/>
                <a:gridCol w="439673"/>
                <a:gridCol w="635823"/>
                <a:gridCol w="308117"/>
                <a:gridCol w="345904"/>
                <a:gridCol w="813674"/>
                <a:gridCol w="370898"/>
                <a:gridCol w="678214"/>
                <a:gridCol w="683512"/>
                <a:gridCol w="762989"/>
                <a:gridCol w="529853"/>
                <a:gridCol w="471570"/>
                <a:gridCol w="773586"/>
              </a:tblGrid>
              <a:tr h="634458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zh-CN" altLang="en-US" sz="1600" u="none" strike="noStrike" spc="600" dirty="0" smtClean="0">
                          <a:effectLst/>
                        </a:rPr>
                        <a:t>科 研 实 验 室 基 本 信 息 采 集 表</a:t>
                      </a:r>
                      <a:endParaRPr lang="zh-CN" altLang="en-US" sz="1600" b="1" i="0" u="none" strike="noStrike" spc="600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4958" marR="4958" marT="4958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1078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实验室编号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宋体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实验室名称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宋体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楼名称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宋体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房间号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宋体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所属学院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宋体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院系代码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宋体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共建情况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实验室类型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宋体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建立时间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宋体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所属学科大类代码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宋体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所属学科大类名称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宋体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 smtClean="0">
                          <a:effectLst/>
                        </a:rPr>
                        <a:t>使用面积</a:t>
                      </a:r>
                      <a:endParaRPr lang="en-US" altLang="zh-CN" sz="11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zh-CN" altLang="en-US" sz="1100" u="none" strike="noStrike" dirty="0" smtClean="0">
                          <a:effectLst/>
                        </a:rPr>
                        <a:t>（</a:t>
                      </a:r>
                      <a:r>
                        <a:rPr lang="zh-CN" altLang="en-US" sz="1100" u="none" strike="noStrike" dirty="0">
                          <a:effectLst/>
                        </a:rPr>
                        <a:t>平方米）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 smtClean="0">
                          <a:effectLst/>
                        </a:rPr>
                        <a:t>负责人</a:t>
                      </a:r>
                      <a:endParaRPr lang="en-US" altLang="zh-CN" sz="11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zh-CN" altLang="en-US" sz="1100" u="none" strike="noStrike" dirty="0" smtClean="0">
                          <a:effectLst/>
                        </a:rPr>
                        <a:t>工</a:t>
                      </a:r>
                      <a:r>
                        <a:rPr lang="zh-CN" altLang="en-US" sz="1100" u="none" strike="noStrike" dirty="0">
                          <a:effectLst/>
                        </a:rPr>
                        <a:t>号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负责人姓名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 smtClean="0">
                          <a:effectLst/>
                        </a:rPr>
                        <a:t>负责人</a:t>
                      </a:r>
                      <a:endParaRPr lang="en-US" altLang="zh-CN" sz="11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zh-CN" altLang="en-US" sz="1100" u="none" strike="noStrike" dirty="0" smtClean="0">
                          <a:effectLst/>
                        </a:rPr>
                        <a:t>联系</a:t>
                      </a:r>
                      <a:r>
                        <a:rPr lang="zh-CN" altLang="en-US" sz="1100" u="none" strike="noStrike" dirty="0">
                          <a:effectLst/>
                        </a:rPr>
                        <a:t>方式</a:t>
                      </a:r>
                      <a:endParaRPr lang="zh-CN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4958" marR="4958" marT="4958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3132336"/>
            <a:ext cx="87129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指标解释：</a:t>
            </a:r>
            <a:endParaRPr lang="en-US" altLang="zh-CN" sz="2000" b="1" dirty="0" smtClean="0"/>
          </a:p>
          <a:p>
            <a:pPr marL="342900" indent="-34290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实验室编号：指学校对科研实验室的编码，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编码规则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见幻灯片第二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页</a:t>
            </a:r>
            <a:endParaRPr lang="en-US" altLang="zh-CN" sz="16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实验室名称：指科研实验室名称全称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楼名称：如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号教学楼、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号实验楼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院系代码：指学校对各院系的代码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6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代码表见幻灯片第</a:t>
            </a:r>
            <a:r>
              <a:rPr lang="en-US" altLang="zh-CN" sz="16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页</a:t>
            </a:r>
            <a:endParaRPr lang="en-US" altLang="zh-CN" sz="16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实验室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类型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（下拉选择）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国家级实验教学示范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中心，省级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实验教学示范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中心，按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平台建设的校院（系）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实验室，其他实验室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所属学科大类代码：参照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中国普通高等学校本科专业设置大全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（见附件）填写学科大类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前</a:t>
            </a:r>
            <a:r>
              <a:rPr lang="en-US" altLang="zh-CN" sz="1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位</a:t>
            </a:r>
            <a:endParaRPr lang="en-US" altLang="zh-CN" sz="16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lnSpc>
                <a:spcPct val="125000"/>
              </a:lnSpc>
              <a:buFont typeface="+mj-lt"/>
              <a:buAutoNum type="arabicPeriod"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负责人：各科研实验室安全责任人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1520" y="555493"/>
            <a:ext cx="44284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FF0000"/>
                </a:solidFill>
              </a:rPr>
              <a:t>科研实验室基本信息采集表填写说明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815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780691"/>
            <a:ext cx="763284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 科研实验室</a:t>
            </a:r>
            <a:r>
              <a:rPr lang="zh-CN" altLang="en-US" sz="2000" b="1" dirty="0" smtClean="0"/>
              <a:t>编码规则</a:t>
            </a:r>
            <a:r>
              <a:rPr lang="zh-CN" altLang="en-US" sz="2000" b="1" dirty="0" smtClean="0"/>
              <a:t>：</a:t>
            </a:r>
            <a:endParaRPr lang="en-US" altLang="zh-CN" sz="2000" b="1" dirty="0" smtClean="0"/>
          </a:p>
          <a:p>
            <a:endParaRPr lang="en-US" altLang="zh-CN" sz="900" b="1" dirty="0" smtClean="0"/>
          </a:p>
          <a:p>
            <a:r>
              <a:rPr lang="en-US" altLang="zh-CN" sz="2400" dirty="0"/>
              <a:t> </a:t>
            </a:r>
            <a:r>
              <a:rPr lang="zh-CN" altLang="en-US" sz="2400" b="1" dirty="0" smtClean="0"/>
              <a:t>科</a:t>
            </a:r>
            <a:r>
              <a:rPr lang="en-US" altLang="zh-CN" sz="2400" dirty="0" smtClean="0"/>
              <a:t>    </a:t>
            </a:r>
            <a:r>
              <a:rPr lang="en-US" altLang="zh-CN" sz="2800" u="sng" dirty="0" smtClean="0"/>
              <a:t>XX</a:t>
            </a:r>
            <a:r>
              <a:rPr lang="en-US" altLang="zh-CN" sz="2800" dirty="0" smtClean="0"/>
              <a:t>         </a:t>
            </a:r>
            <a:r>
              <a:rPr lang="en-US" altLang="zh-CN" sz="2800" u="sng" dirty="0" smtClean="0"/>
              <a:t>XXX</a:t>
            </a:r>
            <a:r>
              <a:rPr lang="en-US" altLang="zh-CN" sz="2800" dirty="0" smtClean="0"/>
              <a:t>          </a:t>
            </a:r>
            <a:r>
              <a:rPr lang="en-US" altLang="zh-CN" sz="2800" u="sng" dirty="0" smtClean="0"/>
              <a:t>-Y </a:t>
            </a:r>
            <a:endParaRPr lang="zh-CN" altLang="en-US" sz="2800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827584" y="175307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/>
              <a:t>院系代码</a:t>
            </a:r>
            <a:endParaRPr lang="zh-CN" alt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763688" y="1753071"/>
            <a:ext cx="1476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/>
              <a:t>科研实验室</a:t>
            </a:r>
            <a:r>
              <a:rPr lang="zh-CN" altLang="en-US" sz="1400" b="1" dirty="0" smtClean="0"/>
              <a:t>代码</a:t>
            </a:r>
            <a:endParaRPr lang="zh-CN" alt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23528" y="2460952"/>
            <a:ext cx="86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FFC000"/>
              </a:buClr>
              <a:buSzPct val="120000"/>
              <a:buFont typeface="Wingdings" pitchFamily="2" charset="2"/>
              <a:buChar char="n"/>
            </a:pPr>
            <a:r>
              <a:rPr lang="zh-CN" altLang="en-US" dirty="0" smtClean="0"/>
              <a:t>科研实验室在编码前冠以</a:t>
            </a:r>
            <a:r>
              <a:rPr lang="zh-CN" altLang="en-US" b="1" dirty="0" smtClean="0">
                <a:solidFill>
                  <a:srgbClr val="FF0000"/>
                </a:solidFill>
              </a:rPr>
              <a:t>“科”</a:t>
            </a:r>
            <a:r>
              <a:rPr lang="zh-CN" altLang="en-US" dirty="0" smtClean="0"/>
              <a:t>字用以区分科研实验室和教学实验室；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Clr>
                <a:srgbClr val="FFC000"/>
              </a:buClr>
              <a:buSzPct val="120000"/>
              <a:buFont typeface="Wingdings" pitchFamily="2" charset="2"/>
              <a:buChar char="n"/>
            </a:pPr>
            <a:r>
              <a:rPr lang="zh-CN" altLang="en-US" dirty="0" smtClean="0"/>
              <a:t>编码第</a:t>
            </a:r>
            <a:r>
              <a:rPr lang="en-US" altLang="zh-CN" dirty="0" smtClean="0"/>
              <a:t>1-2</a:t>
            </a:r>
            <a:r>
              <a:rPr lang="zh-CN" altLang="en-US" dirty="0" smtClean="0"/>
              <a:t>位为院系代码；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Clr>
                <a:srgbClr val="FFC000"/>
              </a:buClr>
              <a:buSzPct val="120000"/>
              <a:buFont typeface="Wingdings" pitchFamily="2" charset="2"/>
              <a:buChar char="n"/>
            </a:pPr>
            <a:r>
              <a:rPr lang="zh-CN" altLang="en-US" dirty="0" smtClean="0"/>
              <a:t>编码第</a:t>
            </a:r>
            <a:r>
              <a:rPr lang="en-US" altLang="zh-CN" dirty="0" smtClean="0"/>
              <a:t>3-5</a:t>
            </a:r>
            <a:r>
              <a:rPr lang="zh-CN" altLang="en-US" dirty="0" smtClean="0"/>
              <a:t>位为科研实验室</a:t>
            </a:r>
            <a:r>
              <a:rPr lang="en-US" altLang="zh-CN" dirty="0" smtClean="0"/>
              <a:t>3</a:t>
            </a:r>
            <a:r>
              <a:rPr lang="zh-CN" altLang="en-US" dirty="0" smtClean="0"/>
              <a:t>位自然顺序编码；</a:t>
            </a:r>
            <a:endParaRPr lang="en-US" altLang="zh-CN" dirty="0" smtClean="0"/>
          </a:p>
          <a:p>
            <a:pPr marL="285750" indent="-285750">
              <a:lnSpc>
                <a:spcPct val="150000"/>
              </a:lnSpc>
              <a:buClr>
                <a:srgbClr val="FFC000"/>
              </a:buClr>
              <a:buSzPct val="120000"/>
              <a:buFont typeface="Wingdings" pitchFamily="2" charset="2"/>
              <a:buChar char="n"/>
            </a:pPr>
            <a:r>
              <a:rPr lang="zh-CN" altLang="en-US" dirty="0" smtClean="0"/>
              <a:t>编码第</a:t>
            </a:r>
            <a:r>
              <a:rPr lang="en-US" altLang="zh-CN" dirty="0" smtClean="0"/>
              <a:t>6</a:t>
            </a:r>
            <a:r>
              <a:rPr lang="zh-CN" altLang="en-US" dirty="0" smtClean="0"/>
              <a:t>位为该科研实验室下属实验用房代码；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例如</a:t>
            </a:r>
            <a:r>
              <a:rPr lang="zh-CN" altLang="en-US" dirty="0" smtClean="0"/>
              <a:t>石油工程学院（</a:t>
            </a:r>
            <a:r>
              <a:rPr lang="zh-CN" altLang="en-US" b="1" dirty="0" smtClean="0"/>
              <a:t>代码为</a:t>
            </a:r>
            <a:r>
              <a:rPr lang="en-US" altLang="zh-CN" b="1" dirty="0" smtClean="0"/>
              <a:t>50</a:t>
            </a:r>
            <a:r>
              <a:rPr lang="zh-CN" altLang="en-US" dirty="0" smtClean="0"/>
              <a:t>）有</a:t>
            </a:r>
            <a:r>
              <a:rPr lang="zh-CN" altLang="en-US" b="1" dirty="0" smtClean="0">
                <a:solidFill>
                  <a:srgbClr val="0070C0"/>
                </a:solidFill>
              </a:rPr>
              <a:t>高温</a:t>
            </a:r>
            <a:r>
              <a:rPr lang="zh-CN" altLang="en-US" b="1" dirty="0" smtClean="0">
                <a:solidFill>
                  <a:srgbClr val="0070C0"/>
                </a:solidFill>
              </a:rPr>
              <a:t>高压驱替实验室、钻井液与完井实验室（</a:t>
            </a:r>
            <a:r>
              <a:rPr lang="en-US" altLang="zh-CN" b="1" dirty="0" smtClean="0">
                <a:solidFill>
                  <a:srgbClr val="0070C0"/>
                </a:solidFill>
              </a:rPr>
              <a:t>1-4</a:t>
            </a:r>
            <a:r>
              <a:rPr lang="zh-CN" altLang="en-US" b="1" dirty="0" smtClean="0">
                <a:solidFill>
                  <a:srgbClr val="0070C0"/>
                </a:solidFill>
              </a:rPr>
              <a:t>）</a:t>
            </a:r>
            <a:r>
              <a:rPr lang="zh-CN" altLang="en-US" dirty="0" smtClean="0"/>
              <a:t>等多</a:t>
            </a:r>
            <a:r>
              <a:rPr lang="zh-CN" altLang="en-US" dirty="0" smtClean="0"/>
              <a:t>个科研实验室。则</a:t>
            </a:r>
            <a:r>
              <a:rPr lang="zh-CN" altLang="en-US" b="1" dirty="0" smtClean="0">
                <a:solidFill>
                  <a:srgbClr val="0070C0"/>
                </a:solidFill>
              </a:rPr>
              <a:t>高温</a:t>
            </a:r>
            <a:r>
              <a:rPr lang="zh-CN" altLang="en-US" b="1" dirty="0" smtClean="0">
                <a:solidFill>
                  <a:srgbClr val="0070C0"/>
                </a:solidFill>
              </a:rPr>
              <a:t>高压驱替</a:t>
            </a:r>
            <a:r>
              <a:rPr lang="zh-CN" altLang="en-US" b="1" dirty="0" smtClean="0">
                <a:solidFill>
                  <a:srgbClr val="0070C0"/>
                </a:solidFill>
              </a:rPr>
              <a:t>实验室</a:t>
            </a:r>
            <a:r>
              <a:rPr lang="zh-CN" altLang="en-US" dirty="0" smtClean="0"/>
              <a:t>编号为</a:t>
            </a:r>
            <a:r>
              <a:rPr lang="zh-CN" altLang="en-US" b="1" dirty="0" smtClean="0">
                <a:solidFill>
                  <a:srgbClr val="FF0000"/>
                </a:solidFill>
              </a:rPr>
              <a:t>科</a:t>
            </a:r>
            <a:r>
              <a:rPr lang="en-US" altLang="zh-CN" b="1" dirty="0" smtClean="0">
                <a:solidFill>
                  <a:srgbClr val="FF0000"/>
                </a:solidFill>
              </a:rPr>
              <a:t>50001</a:t>
            </a:r>
            <a:r>
              <a:rPr lang="zh-CN" altLang="en-US" dirty="0"/>
              <a:t>，</a:t>
            </a:r>
            <a:r>
              <a:rPr lang="zh-CN" altLang="en-US" b="1" dirty="0" smtClean="0">
                <a:solidFill>
                  <a:srgbClr val="0070C0"/>
                </a:solidFill>
              </a:rPr>
              <a:t>钻井液</a:t>
            </a:r>
            <a:r>
              <a:rPr lang="zh-CN" altLang="en-US" b="1" dirty="0" smtClean="0">
                <a:solidFill>
                  <a:srgbClr val="0070C0"/>
                </a:solidFill>
              </a:rPr>
              <a:t>与完井</a:t>
            </a:r>
            <a:r>
              <a:rPr lang="zh-CN" altLang="en-US" b="1" dirty="0" smtClean="0">
                <a:solidFill>
                  <a:srgbClr val="0070C0"/>
                </a:solidFill>
              </a:rPr>
              <a:t>实验室</a:t>
            </a:r>
            <a:r>
              <a:rPr lang="zh-CN" altLang="en-US" dirty="0" smtClean="0"/>
              <a:t>编号</a:t>
            </a:r>
            <a:r>
              <a:rPr lang="zh-CN" altLang="en-US" dirty="0" smtClean="0"/>
              <a:t>为</a:t>
            </a:r>
            <a:r>
              <a:rPr lang="zh-CN" altLang="en-US" dirty="0" smtClean="0"/>
              <a:t>：</a:t>
            </a:r>
            <a:r>
              <a:rPr lang="zh-CN" altLang="en-US" b="1" dirty="0">
                <a:solidFill>
                  <a:srgbClr val="FF0000"/>
                </a:solidFill>
              </a:rPr>
              <a:t>科</a:t>
            </a:r>
            <a:r>
              <a:rPr lang="en-US" altLang="zh-CN" b="1" dirty="0" smtClean="0">
                <a:solidFill>
                  <a:srgbClr val="FF0000"/>
                </a:solidFill>
              </a:rPr>
              <a:t>50002-1</a:t>
            </a:r>
            <a:r>
              <a:rPr lang="zh-CN" altLang="en-US" b="1" dirty="0">
                <a:solidFill>
                  <a:srgbClr val="FF0000"/>
                </a:solidFill>
              </a:rPr>
              <a:t>、科</a:t>
            </a:r>
            <a:r>
              <a:rPr lang="en-US" altLang="zh-CN" b="1" dirty="0" smtClean="0">
                <a:solidFill>
                  <a:srgbClr val="FF0000"/>
                </a:solidFill>
              </a:rPr>
              <a:t>50002-2</a:t>
            </a:r>
            <a:r>
              <a:rPr lang="zh-CN" altLang="en-US" b="1" dirty="0">
                <a:solidFill>
                  <a:srgbClr val="FF0000"/>
                </a:solidFill>
              </a:rPr>
              <a:t>、科</a:t>
            </a:r>
            <a:r>
              <a:rPr lang="en-US" altLang="zh-CN" b="1" dirty="0" smtClean="0">
                <a:solidFill>
                  <a:srgbClr val="FF0000"/>
                </a:solidFill>
              </a:rPr>
              <a:t>50002-3</a:t>
            </a:r>
            <a:r>
              <a:rPr lang="zh-CN" altLang="en-US" b="1" dirty="0">
                <a:solidFill>
                  <a:srgbClr val="FF0000"/>
                </a:solidFill>
              </a:rPr>
              <a:t>、科</a:t>
            </a:r>
            <a:r>
              <a:rPr lang="en-US" altLang="zh-CN" b="1" dirty="0" smtClean="0">
                <a:solidFill>
                  <a:srgbClr val="FF0000"/>
                </a:solidFill>
              </a:rPr>
              <a:t>50002-4</a:t>
            </a:r>
            <a:r>
              <a:rPr lang="zh-CN" altLang="en-US" dirty="0" smtClean="0"/>
              <a:t>，以此类推。</a:t>
            </a:r>
            <a:endParaRPr lang="en-US" altLang="zh-CN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131840" y="1753071"/>
            <a:ext cx="13117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/>
              <a:t> 实验用房代码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13593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395534"/>
              </p:ext>
            </p:extLst>
          </p:nvPr>
        </p:nvGraphicFramePr>
        <p:xfrm>
          <a:off x="971600" y="404664"/>
          <a:ext cx="6814244" cy="5408805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3539575"/>
                <a:gridCol w="862348"/>
                <a:gridCol w="1330158"/>
                <a:gridCol w="1082163"/>
              </a:tblGrid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 dirty="0">
                          <a:effectLst/>
                        </a:rPr>
                        <a:t>教学科研单位名称</a:t>
                      </a:r>
                      <a:endParaRPr lang="zh-CN" alt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 dirty="0">
                          <a:effectLst/>
                        </a:rPr>
                        <a:t>单位号</a:t>
                      </a:r>
                      <a:endParaRPr lang="zh-CN" alt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 dirty="0">
                          <a:effectLst/>
                        </a:rPr>
                        <a:t>单位负责人</a:t>
                      </a:r>
                      <a:endParaRPr lang="zh-CN" alt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 dirty="0">
                          <a:effectLst/>
                        </a:rPr>
                        <a:t>单位职能</a:t>
                      </a:r>
                      <a:endParaRPr lang="zh-CN" alt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石油工程学院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周德胜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地球科学与工程学院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51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>
                          <a:effectLst/>
                        </a:rPr>
                        <a:t>王凤琴</a:t>
                      </a:r>
                      <a:endParaRPr lang="zh-CN" alt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电子工程学院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52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>
                          <a:effectLst/>
                        </a:rPr>
                        <a:t>程为彬</a:t>
                      </a:r>
                      <a:endParaRPr lang="zh-CN" alt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机械工程学院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53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>
                          <a:effectLst/>
                        </a:rPr>
                        <a:t>窦益华</a:t>
                      </a:r>
                      <a:endParaRPr lang="zh-CN" alt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材料科学与工程学院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54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>
                          <a:effectLst/>
                        </a:rPr>
                        <a:t>周勇</a:t>
                      </a:r>
                      <a:endParaRPr lang="zh-CN" alt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计算机学院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55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>
                          <a:effectLst/>
                        </a:rPr>
                        <a:t>王魁生</a:t>
                      </a:r>
                      <a:endParaRPr lang="zh-CN" alt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化学化工学院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>
                          <a:effectLst/>
                        </a:rPr>
                        <a:t>王文珍</a:t>
                      </a:r>
                      <a:endParaRPr lang="zh-CN" alt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理学院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57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>
                          <a:effectLst/>
                        </a:rPr>
                        <a:t>傅海威</a:t>
                      </a:r>
                      <a:endParaRPr lang="zh-CN" alt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经济管理学院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58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>
                          <a:effectLst/>
                        </a:rPr>
                        <a:t>王君萍</a:t>
                      </a:r>
                      <a:endParaRPr lang="zh-CN" alt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人文学院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59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>
                          <a:effectLst/>
                        </a:rPr>
                        <a:t>李涛</a:t>
                      </a:r>
                      <a:endParaRPr lang="zh-CN" alt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外国语学院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>
                          <a:effectLst/>
                        </a:rPr>
                        <a:t>于艳英</a:t>
                      </a:r>
                      <a:endParaRPr lang="zh-CN" alt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丝路能源学院（国际教育学院）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61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董皓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马克思主义学院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62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李渊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音乐系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63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程辉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体育系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64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李寿邦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1816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b="1" u="none" strike="noStrike" dirty="0">
                          <a:effectLst/>
                        </a:rPr>
                        <a:t>继续教育学院（职业技术学院）</a:t>
                      </a:r>
                      <a:endParaRPr lang="zh-CN" altLang="en-US" sz="14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65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>
                          <a:effectLst/>
                        </a:rPr>
                        <a:t>郭岗彦</a:t>
                      </a:r>
                      <a:endParaRPr lang="zh-CN" altLang="en-US" sz="14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400" u="none" strike="noStrike" dirty="0">
                          <a:effectLst/>
                        </a:rPr>
                        <a:t>教学院系</a:t>
                      </a:r>
                      <a:endParaRPr lang="zh-CN" altLang="en-US" sz="14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43608" y="5838363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</a:rPr>
              <a:t>感谢各位老师的大力支持！</a:t>
            </a:r>
            <a:endParaRPr lang="en-US" altLang="zh-CN" sz="16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</a:rPr>
              <a:t>其他未尽事宜，请联系实验室管理科  </a:t>
            </a:r>
            <a:r>
              <a:rPr lang="zh-CN" altLang="en-US" sz="1600" b="1" dirty="0" smtClean="0"/>
              <a:t>赵栋：</a:t>
            </a:r>
            <a:r>
              <a:rPr lang="en-US" altLang="zh-CN" sz="1600" b="1" dirty="0" smtClean="0"/>
              <a:t>81469693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767229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498</Words>
  <Application>Microsoft Office PowerPoint</Application>
  <PresentationFormat>全屏显示(4:3)</PresentationFormat>
  <Paragraphs>110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hp</dc:creator>
  <cp:lastModifiedBy>hp</cp:lastModifiedBy>
  <cp:revision>26</cp:revision>
  <dcterms:created xsi:type="dcterms:W3CDTF">2017-09-27T06:08:06Z</dcterms:created>
  <dcterms:modified xsi:type="dcterms:W3CDTF">2017-11-17T07:20:14Z</dcterms:modified>
</cp:coreProperties>
</file>